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290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731520"/>
            <a:ext cx="3474720" cy="100584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804672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5B9BF5"/>
                </a:solidFill>
              </a:rPr>
              <a:t>LDM Noble 19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125272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AFD9"/>
                </a:solidFill>
              </a:rPr>
              <a:t>DerMediMaster Co., Ltd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</a:rPr>
              <a:t>Function Block 정의서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306324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8BAFD9"/>
                </a:solidFill>
              </a:rPr>
              <a:t>GUI ↔ MCU 구현 단위 정의  |  FSD(기능정의서) 기반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3840480"/>
            <a:ext cx="2606040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88620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버전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457200" y="416052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v1.0 초안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91840" y="3840480"/>
            <a:ext cx="2606040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388620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기준 문서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291840" y="416052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LDM_기능정의서_FSD_v1.0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3840480"/>
            <a:ext cx="2606040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388620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작성일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6126480" y="416052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2026년 4월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961120" y="3840480"/>
            <a:ext cx="2606040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961120" y="388620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보안 등급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961120" y="416052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대외비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892040"/>
            <a:ext cx="11247120" cy="1600200"/>
          </a:xfrm>
          <a:prstGeom prst="rect">
            <a:avLst/>
          </a:prstGeom>
          <a:solidFill>
            <a:srgbClr val="233560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9560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FB-01 부팅/초기화  |  FB-02 통신오류복구  |  FB-03 프로토콜검증  |  FB-04 파라미터설정  |  FB-05 시술시작  |  FB-06 상태모니터링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57200" y="53492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FD9"/>
                </a:solidFill>
              </a:rPr>
              <a:t>FB-07 미접촉감지  |  FB-08 핸드피스탈거  |  FB-09 시술종료  |  FB-10 Factory접근  |  FB-11 주파수캘리브  |  FB-12 오프셋캘리브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57200" y="5742432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50" dirty="0">
                <a:solidFill>
                  <a:srgbClr val="8BAFD9"/>
                </a:solidFill>
              </a:rPr>
              <a:t>FB-13 ADC모니터링  |  FB-14 F/W Update (</a:t>
            </a:r>
            <a:r>
              <a:rPr lang="en-US" altLang="ko-KR" sz="850" dirty="0">
                <a:solidFill>
                  <a:srgbClr val="8BAFD9"/>
                </a:solidFill>
              </a:rPr>
              <a:t>Todo)</a:t>
            </a:r>
            <a:r>
              <a:rPr lang="en-US" sz="850" dirty="0">
                <a:solidFill>
                  <a:srgbClr val="8BAFD9"/>
                </a:solidFill>
              </a:rPr>
              <a:t> |  FB-15 </a:t>
            </a:r>
            <a:r>
              <a:rPr lang="en-US" sz="850" dirty="0" err="1">
                <a:solidFill>
                  <a:srgbClr val="8BAFD9"/>
                </a:solidFill>
              </a:rPr>
              <a:t>오토캘리브레이션</a:t>
            </a:r>
            <a:r>
              <a:rPr lang="en-US" sz="850">
                <a:solidFill>
                  <a:srgbClr val="8BAFD9"/>
                </a:solidFill>
              </a:rPr>
              <a:t> (Todo)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FB-08  핸드피스 탈거 감지 및 강제 정지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F-08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FB-06 폴링 중 O 패킷 ST=0x03 수신 (핸드피스 물리적 탈거)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371600" y="1078992"/>
            <a:ext cx="2743200" cy="347472"/>
          </a:xfrm>
          <a:prstGeom prst="flowChartTerminator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ST=0x03 수신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6090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371600" y="1609344"/>
            <a:ext cx="274320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초음파 출력 강제 정지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폴링 타이머 즉시 중단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89120" y="1627632"/>
            <a:ext cx="3474720" cy="45720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80560" y="16642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E67E22"/>
                </a:solidFill>
              </a:rPr>
              <a:t>※ FB-07 비교: FB-07은 폴링 유지, FB-08은 즉시 중단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74320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6090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1371600" y="2139696"/>
            <a:ext cx="2743200" cy="457200"/>
          </a:xfrm>
          <a:prstGeom prst="flowChartProcess">
            <a:avLst/>
          </a:prstGeom>
          <a:solidFill>
            <a:srgbClr val="F5A623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71600" y="2139696"/>
            <a:ext cx="27432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POP-01 모달 팝업 표시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(Yellow 배경 + NO HANDPIECE)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모든 UI 조작 비활성화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0" y="259689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60904" y="263347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1371600" y="2779776"/>
            <a:ext cx="274320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71600" y="2779776"/>
            <a:ext cx="274320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사용자 팝업 확인?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2788920" y="328269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확인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743200" y="32552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60904" y="32918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1371600" y="3438144"/>
            <a:ext cx="2743200" cy="347472"/>
          </a:xfrm>
          <a:prstGeom prst="flowChartTerminator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371600" y="34381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HOME-01 화면 이동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★ 자동 복귀 없음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[RUNNING/WAIT] ──(ST=0x03)──► [ERROR] ──(팝업 확인)──► [HOME]  │  ⚠ 자동 복귀 없음. 재시작 시 START 버튼 터치 필요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출력 강제 정지 즉시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폴링 타이머 즉시 중단 (FB-07과 다름)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POP-01 모달 팝업 (전체 UI 비활성화)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팝업 확인 → HOME-01 이동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자동 복귀 로직 없음</a:t>
            </a:r>
            <a:endParaRPr lang="en-US" sz="780" dirty="0"/>
          </a:p>
        </p:txBody>
      </p:sp>
      <p:sp>
        <p:nvSpPr>
          <p:cNvPr id="37" name="Shape 35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핸드피스 탈거 감지 → ST=0x03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MCU 내부 출력도 정지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이후 N 패킷 수신 없는 상태 정상</a:t>
            </a:r>
            <a:endParaRPr lang="en-US" sz="780" dirty="0"/>
          </a:p>
        </p:txBody>
      </p:sp>
      <p:sp>
        <p:nvSpPr>
          <p:cNvPr id="41" name="Shape 39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FB-09  시술 종료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시술자 / 시스템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F-09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① 사용자 Stop 버튼 터치  OR  ② TM=0x00 자동 도달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1078992"/>
            <a:ext cx="1298448" cy="347472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7899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Stop 버튼 터치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1901952" y="1078992"/>
            <a:ext cx="1298448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01952" y="107899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TM=0x00 감지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82880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4650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457200" y="1609344"/>
            <a:ext cx="2743200" cy="43891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1609344"/>
            <a:ext cx="27432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N 패킷 생성 (CT=0x03)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CMD=0x4E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마지막 파라미터 유지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828800" y="2048256"/>
            <a:ext cx="0" cy="109728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746504" y="201168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457200" y="2157984"/>
            <a:ext cx="2743200" cy="347472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215798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Stop→Start 버튼 전환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파형 애니메이션 정지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828800" y="2505456"/>
            <a:ext cx="0" cy="109728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746504" y="246888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457200" y="2615184"/>
            <a:ext cx="274320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615184"/>
            <a:ext cx="274320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TM=0x00?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200400" y="2834640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11296" y="2752344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3236976" y="265176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3703320" y="2660904"/>
            <a:ext cx="2286000" cy="347472"/>
          </a:xfrm>
          <a:prstGeom prst="flowChartProcess">
            <a:avLst/>
          </a:prstGeom>
          <a:solidFill>
            <a:srgbClr val="0D948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03320" y="2660904"/>
            <a:ext cx="22860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FINISHED 표시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1828800" y="3054096"/>
            <a:ext cx="0" cy="109728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46504" y="30175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993392" y="3008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457200" y="3163824"/>
            <a:ext cx="2743200" cy="347472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316382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타이머 정지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1828800" y="3511296"/>
            <a:ext cx="0" cy="109728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746504" y="34747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7" name="Shape 35"/>
          <p:cNvSpPr/>
          <p:nvPr/>
        </p:nvSpPr>
        <p:spPr>
          <a:xfrm>
            <a:off x="457200" y="3621024"/>
            <a:ext cx="274320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" y="362102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N 패킷 전송 ► MCU 출력 정지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◄ O 패킷 수신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828800" y="3968496"/>
            <a:ext cx="0" cy="109728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746504" y="39319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457200" y="4078224"/>
            <a:ext cx="2743200" cy="347472"/>
          </a:xfrm>
          <a:prstGeom prst="flowChartTerminator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07822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폴링 타이머 중단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[IDLE] 상태 진입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[RUNNING/WAIT] ──(Stop/TM=0)──► [IDLE] ──(Start 터치)──► [RUNNING]  │  ⚠ Stop 패킷에도 이전 MODE~IB 값 반드시 포함 (초기화 금지)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N 패킷 CT=0x03 생성·전송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Stop→Start 버튼 전환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파형 애니메이션 정지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TM=0x00: FINISHED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폴링 타이머 중단</a:t>
            </a:r>
            <a:endParaRPr lang="en-US" sz="780" dirty="0"/>
          </a:p>
        </p:txBody>
      </p:sp>
      <p:sp>
        <p:nvSpPr>
          <p:cNvPr id="50" name="Shape 48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CT=0x03 수신 → 출력 즉시 정지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 패킷 에코+ST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다음 N 패킷까지 대기</a:t>
            </a:r>
            <a:endParaRPr lang="en-US" sz="780" dirty="0"/>
          </a:p>
        </p:txBody>
      </p:sp>
      <p:sp>
        <p:nvSpPr>
          <p:cNvPr id="54" name="Shape 52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FB-10  Factory 모드 접근 통제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F-10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특수 접근 코드 입력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645920" y="1078992"/>
            <a:ext cx="2743200" cy="347472"/>
          </a:xfrm>
          <a:prstGeom prst="flowChartTerminator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64592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특수 접근 UI 경로 진입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01752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3522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645920" y="1609344"/>
            <a:ext cx="2743200" cy="347472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접근 코드 입력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(GUI 내부 검증)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01752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3522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1645920" y="2139696"/>
            <a:ext cx="274320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645920" y="2139696"/>
            <a:ext cx="274320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코드 일치?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017520" y="26426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35224" y="26791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3063240" y="267004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389120" y="2391156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0016" y="2308860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425696" y="219456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4892040" y="2231136"/>
            <a:ext cx="228600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2231136"/>
            <a:ext cx="22860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진입 거부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홈 복귀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645920" y="2825496"/>
            <a:ext cx="2743200" cy="347472"/>
          </a:xfrm>
          <a:prstGeom prst="flowChartTerminator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45920" y="282549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Factory 캘리브레이션 화면 진입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일반 UI 완전 분리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74320" y="3840480"/>
            <a:ext cx="11612880" cy="50292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3913632"/>
            <a:ext cx="11430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67E22"/>
                </a:solidFill>
              </a:rPr>
              <a:t>⚠ 일반 사용자는 Factory 메뉴 자체가 화면에 노출되지 않아야 함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[HOME] ──(코드 일치)──► [FACTORY]  │  불일치 → [HOME] 유지  │  일반 사용자 UI와 완전 분리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접근 코드 검증 (GUI 내부 처리)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코드 일치 시 Factory 화면 전환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일반 사용자 UI와 완전 분리</a:t>
            </a:r>
            <a:endParaRPr lang="en-US" sz="780" dirty="0"/>
          </a:p>
        </p:txBody>
      </p:sp>
      <p:sp>
        <p:nvSpPr>
          <p:cNvPr id="38" name="Shape 36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(접근 통제는 GUI 전담)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MCU 관여 없음</a:t>
            </a:r>
            <a:endParaRPr lang="en-US" sz="780" dirty="0"/>
          </a:p>
        </p:txBody>
      </p:sp>
      <p:sp>
        <p:nvSpPr>
          <p:cNvPr id="42" name="Shape 40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FB-11  주파수 캘리브레이션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F-11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Factory 화면에서 FRA/FRB 조정 버튼 조작 후 Start 터치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65760" y="1078992"/>
            <a:ext cx="2743200" cy="347472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FRA/FRB 조정 버튼 조작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△▽ 소버튼: ±1kHz / 대버튼: ±100kHz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3736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5506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65760" y="1609344"/>
            <a:ext cx="2743200" cy="347472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Start 터치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F 패킷 생성 (CT=0x01)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73736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65506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365760" y="2139696"/>
            <a:ext cx="274320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969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FRA·FRB uint16 BE 인코딩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OFSA·OFSB int8 2의 보수 인코딩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737360" y="24871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55064" y="25237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365760" y="2670048"/>
            <a:ext cx="274320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2670048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 패킷 전송 ►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108960" y="2843784"/>
            <a:ext cx="3474720" cy="0"/>
          </a:xfrm>
          <a:prstGeom prst="line">
            <a:avLst/>
          </a:prstGeom>
          <a:noFill/>
          <a:ln w="19050">
            <a:solidFill>
              <a:srgbClr val="999999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583680" y="2670048"/>
            <a:ext cx="2926080" cy="457200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83680" y="2670048"/>
            <a:ext cx="292608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FRA/FRB 주파수 즉시 적용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VOLT_ADC·CURR_ADC 측정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H 패킷 에코+ST+ADC 반환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737360" y="3017520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55064" y="305409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65760" y="3200400"/>
            <a:ext cx="274320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3200400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◄ H 패킷 수신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1737360" y="3547872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55064" y="358444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2" name="Shape 30"/>
          <p:cNvSpPr/>
          <p:nvPr/>
        </p:nvSpPr>
        <p:spPr>
          <a:xfrm>
            <a:off x="365760" y="3730752"/>
            <a:ext cx="2743200" cy="347472"/>
          </a:xfrm>
          <a:prstGeom prst="flowChartTerminator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373075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ADC 화면 표시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200ms 폴링 타이머 시작 → FB-13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583680" y="2011680"/>
            <a:ext cx="5394960" cy="164592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675120" y="2066544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67E22"/>
                </a:solidFill>
              </a:rPr>
              <a:t>⚠ 개발 주의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693408" y="2377440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FRA/FRB: uint16 Big-Endian 필수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6693408" y="2615184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(Little-Endian 시 주파수 오적용)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6693408" y="28529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6693408" y="3090672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OFSA/OFSB: int8 2의 보수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693408" y="3328416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예) -10 → 0xF6  /  +10 → 0x0A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6693408" y="3566160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6693408" y="3803904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기준값: FRA=0x1770(6,000kHz)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693408" y="404164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       FRB=0x4A38(19,000kHz)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[FACTORY] ──(Start)──► [FACTORY_RUNNING]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FRA/FRB 버튼: 1kHz / 100kHz 단위 조정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FRA/FRB uint16 BE 인코딩 필수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OFSA/OFSB int8 2의 보수 인코딩 필수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200ms 폴링 타이머 시작 (→ FB-13)</a:t>
            </a:r>
            <a:endParaRPr lang="en-US" sz="780" dirty="0"/>
          </a:p>
        </p:txBody>
      </p:sp>
      <p:sp>
        <p:nvSpPr>
          <p:cNvPr id="51" name="Shape 49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FRA/FRB 주파수 즉시 적용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OFSA/OFSB 오프셋 적용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VOLT_ADC·CURR_ADC 측정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H 패킷 에코+ST+ADC 반환</a:t>
            </a:r>
            <a:endParaRPr lang="en-US" sz="780" dirty="0"/>
          </a:p>
        </p:txBody>
      </p:sp>
      <p:sp>
        <p:nvSpPr>
          <p:cNvPr id="55" name="Shape 53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FB-12  출력 오프셋 캘리브레이션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F-12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Factory 화면에서 OFSA/OFSB 오프셋 값 변경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371600" y="1078992"/>
            <a:ext cx="2743200" cy="347472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OFSA/OFSB 값 조정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(int8 2의 보수, -127~+127)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6090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371600" y="1609344"/>
            <a:ext cx="2743200" cy="347472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다음 200ms 폴링 시점에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F 패킷 CT=0x02에 반영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66090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1371600" y="2139696"/>
            <a:ext cx="274320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71600" y="213969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 패킷 전송 ► MCU 오프셋 즉시 적용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◄ H 패킷 수신 (ADC 갱신)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743200" y="24871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660904" y="25237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1371600" y="2670048"/>
            <a:ext cx="2743200" cy="347472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71600" y="2670048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ADC 수치 변화 확인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743200" y="3017520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660904" y="305409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1371600" y="3200400"/>
            <a:ext cx="274320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71600" y="3200400"/>
            <a:ext cx="274320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목표 ADC 범위 도달?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114800" y="3438144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25696" y="3355848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4151376" y="325526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617720" y="3264408"/>
            <a:ext cx="274320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17720" y="3264408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FB-13 확인 후 Stop (FB-11 Stop)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743200" y="3675888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660904" y="369417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2788920" y="370332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1371600" y="3840480"/>
            <a:ext cx="2743200" cy="347472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371600" y="3840480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OFSA/OFSB 재조정 반복 ↺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[FACTORY_RUNNING] ⇄ (오프셋 조정 반복)  │  ⚠ 오프셋 변경은 다음 폴링 패킷에 포함 | 양수·음수 모두 지원 (int8 2의 보수)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OFSA/OFSB 입력값 int8 2의 보수 인코딩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변경값은 다음 폴링 패킷에 포함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ADC 수치 변화를 화면에서 확인</a:t>
            </a:r>
            <a:endParaRPr lang="en-US" sz="780" dirty="0"/>
          </a:p>
        </p:txBody>
      </p:sp>
      <p:sp>
        <p:nvSpPr>
          <p:cNvPr id="44" name="Shape 42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OFSA/OFSB 수신 즉시 출력에 반영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ADC 재측정 후 H 패킷 반환</a:t>
            </a:r>
            <a:endParaRPr lang="en-US" sz="780" dirty="0"/>
          </a:p>
        </p:txBody>
      </p:sp>
      <p:sp>
        <p:nvSpPr>
          <p:cNvPr id="48" name="Shape 46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FB-13  ADC 실시간 모니터링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F-13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FB-11 Factory Start 이후 200ms 타이머 경과마다 자동 실행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92608" y="1005840"/>
            <a:ext cx="2706624" cy="3044952"/>
          </a:xfrm>
          <a:prstGeom prst="rect">
            <a:avLst/>
          </a:prstGeom>
          <a:solidFill>
            <a:srgbClr val="FFF8F0"/>
          </a:solidFill>
          <a:ln w="12700">
            <a:solidFill>
              <a:srgbClr val="E67E22"/>
            </a:solidFill>
            <a:prstDash val="dash"/>
          </a:ln>
        </p:spPr>
      </p:sp>
      <p:sp>
        <p:nvSpPr>
          <p:cNvPr id="10" name="Text 8"/>
          <p:cNvSpPr/>
          <p:nvPr/>
        </p:nvSpPr>
        <p:spPr>
          <a:xfrm>
            <a:off x="411480" y="1024128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E67E22"/>
                </a:solidFill>
              </a:rPr>
              <a:t>200ms 폴링 루프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365760" y="1216152"/>
            <a:ext cx="2560320" cy="347472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216152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200ms 경과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 패킷 CT=0x02 생성·전송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645920" y="1563624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63624" y="158191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365760" y="1728216"/>
            <a:ext cx="2560320" cy="347472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728216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◄ H 패킷 수신 (MCU ADC 측정)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645920" y="2075688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63624" y="209397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65760" y="2240280"/>
            <a:ext cx="256032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240280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VOLT_ADC·CURR_ADC 파싱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(uint16 BE)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645920" y="2587752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563624" y="2606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365760" y="2752344"/>
            <a:ext cx="2560320" cy="347472"/>
          </a:xfrm>
          <a:prstGeom prst="flowChartProcess">
            <a:avLst/>
          </a:prstGeom>
          <a:solidFill>
            <a:srgbClr val="0D948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2752344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화면 ADC 수치 실시간 갱신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645920" y="3099816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563624" y="311810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365760" y="3264408"/>
            <a:ext cx="256032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3264408"/>
            <a:ext cx="256032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ST 확인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926080" y="3502152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36976" y="3419856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3429000" y="2883800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27AE60"/>
                </a:solidFill>
              </a:rPr>
              <a:t>ST=0x01</a:t>
            </a:r>
            <a:endParaRPr lang="en-US" sz="700" dirty="0"/>
          </a:p>
        </p:txBody>
      </p:sp>
      <p:sp>
        <p:nvSpPr>
          <p:cNvPr id="32" name="Shape 30"/>
          <p:cNvSpPr/>
          <p:nvPr/>
        </p:nvSpPr>
        <p:spPr>
          <a:xfrm>
            <a:off x="3429000" y="3020960"/>
            <a:ext cx="2743200" cy="365760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29000" y="3264408"/>
            <a:ext cx="274320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폴링 계속 ↻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2926080" y="3502152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36976" y="3419856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3429000" y="3421576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F5A623"/>
                </a:solidFill>
              </a:rPr>
              <a:t>ST=0x02</a:t>
            </a:r>
            <a:endParaRPr lang="en-US" sz="700" dirty="0"/>
          </a:p>
        </p:txBody>
      </p:sp>
      <p:sp>
        <p:nvSpPr>
          <p:cNvPr id="37" name="Shape 35"/>
          <p:cNvSpPr/>
          <p:nvPr/>
        </p:nvSpPr>
        <p:spPr>
          <a:xfrm>
            <a:off x="3429000" y="3558736"/>
            <a:ext cx="2743200" cy="365760"/>
          </a:xfrm>
          <a:prstGeom prst="flowChartProcess">
            <a:avLst/>
          </a:prstGeom>
          <a:solidFill>
            <a:srgbClr val="F5A623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29000" y="3685032"/>
            <a:ext cx="274320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→ FB-07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2926080" y="3502152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36976" y="3419856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3429000" y="3922776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E74C3C"/>
                </a:solidFill>
              </a:rPr>
              <a:t>ST=0x03 / 무응답×3</a:t>
            </a:r>
            <a:endParaRPr lang="en-US" sz="700" dirty="0"/>
          </a:p>
        </p:txBody>
      </p:sp>
      <p:sp>
        <p:nvSpPr>
          <p:cNvPr id="42" name="Shape 40"/>
          <p:cNvSpPr/>
          <p:nvPr/>
        </p:nvSpPr>
        <p:spPr>
          <a:xfrm>
            <a:off x="3429000" y="4059936"/>
            <a:ext cx="2743200" cy="365760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4105656"/>
            <a:ext cx="274320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ST=0x03: → FB-08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무응답: → FB-02 POP-03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400800" y="1078992"/>
            <a:ext cx="5486400" cy="182880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492240" y="112471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67E22"/>
                </a:solidFill>
              </a:rPr>
              <a:t>ADC 데이터 규격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492240" y="1444752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VOLT_ADC: uint16 Big-Endian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6492240" y="1682496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예) 1025 → 0x04, 0x01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6492240" y="1920240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CURR_ADC: uint16 Big-Endian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6492240" y="2157984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동일 방식 인코딩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6492240" y="2395728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6492240" y="2633472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Normal ST 에러 체계와 동일 처리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6492240" y="2871216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(Factory 전용 에러 없음)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[FACTORY_RUNNING] ⇄ (ST=0x01 루프) ──(Stop)──► [FACTORY_IDLE]  │  에러: 200ms 타임아웃 × 3회 → FB-02 (POP-03 팝업)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200ms 폴링 타이머 관리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 패킷 CT=0x02 주기 전송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VOLT_ADC·CURR_ADC uint16 BE 파싱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ADC 수치 실시간 화면 갱신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 에러 체계 Normal과 동일</a:t>
            </a:r>
            <a:endParaRPr lang="en-US" sz="780" dirty="0"/>
          </a:p>
        </p:txBody>
      </p:sp>
      <p:sp>
        <p:nvSpPr>
          <p:cNvPr id="60" name="Shape 58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 패킷 수신 → ADC 재측정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VOLT_ADC·CURR_ADC uint16 BE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ST=0x01~0x04 Normal 동일 체계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에코 포함 H 패킷 반환</a:t>
            </a:r>
            <a:endParaRPr lang="en-US" sz="780" dirty="0"/>
          </a:p>
        </p:txBody>
      </p:sp>
      <p:sp>
        <p:nvSpPr>
          <p:cNvPr id="64" name="Shape 62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FB-14  F/W Update   Todo </a:t>
            </a:r>
            <a:r>
              <a:rPr lang="ko-KR" altLang="en-US" sz="1800" b="1" dirty="0">
                <a:solidFill>
                  <a:srgbClr val="FFFFFF"/>
                </a:solidFill>
              </a:rPr>
              <a:t>예시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F-14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Factory 모드에서 USB 연결 확인 후 F/W Update 버튼 터치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1051560"/>
            <a:ext cx="2651760" cy="310896"/>
          </a:xfrm>
          <a:prstGeom prst="flowChartTerminator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51560"/>
            <a:ext cx="265176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F/W Update 버튼 터치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83080" y="1362456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00784" y="133502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457200" y="1481328"/>
            <a:ext cx="265176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481328"/>
            <a:ext cx="265176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USB 연결?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108960" y="1700784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19856" y="1618488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3145536" y="151790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611880" y="1527048"/>
            <a:ext cx="2286000" cy="310896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11880" y="1527048"/>
            <a:ext cx="228600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오류 팝업 / 종료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783080" y="1920240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00784" y="189280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874521" y="1890299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57200" y="2039112"/>
            <a:ext cx="2651760" cy="310896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039112"/>
            <a:ext cx="265176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.bin 파일 존재 확인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783080" y="2350008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00784" y="232257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457200" y="2468880"/>
            <a:ext cx="265176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2468880"/>
            <a:ext cx="265176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.bin 파일 있음?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108960" y="2688336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19856" y="2606040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3145536" y="250545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3611880" y="2514600"/>
            <a:ext cx="2286000" cy="310896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11880" y="2514600"/>
            <a:ext cx="228600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파일없음 팝업 / 종료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783080" y="2907792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700784" y="288036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1874521" y="2877851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457200" y="3026664"/>
            <a:ext cx="2651760" cy="310896"/>
          </a:xfrm>
          <a:prstGeom prst="flowChartProcess">
            <a:avLst/>
          </a:prstGeom>
          <a:solidFill>
            <a:srgbClr val="FFE8C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" y="3026664"/>
            <a:ext cx="265176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확인 팝업 표시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(파일명·버전 정보 포함)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783080" y="3337560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700784" y="331012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457200" y="3456432"/>
            <a:ext cx="265176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3456432"/>
            <a:ext cx="265176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사용자 확인?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108960" y="3675888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419856" y="359359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3145536" y="349300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3611880" y="3502152"/>
            <a:ext cx="2286000" cy="310896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611880" y="3502152"/>
            <a:ext cx="228600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홈 복귀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1783080" y="3895344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700784" y="386791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50" name="Text 48"/>
          <p:cNvSpPr/>
          <p:nvPr/>
        </p:nvSpPr>
        <p:spPr>
          <a:xfrm>
            <a:off x="1874521" y="3865403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51" name="Shape 49"/>
          <p:cNvSpPr/>
          <p:nvPr/>
        </p:nvSpPr>
        <p:spPr>
          <a:xfrm>
            <a:off x="457200" y="4014216"/>
            <a:ext cx="2651760" cy="310896"/>
          </a:xfrm>
          <a:prstGeom prst="flowChartProcess">
            <a:avLst/>
          </a:prstGeom>
          <a:solidFill>
            <a:srgbClr val="0D948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4014216"/>
            <a:ext cx="265176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펌웨어 업데이트 진행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(프로그레스 표시)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783080" y="4325112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700784" y="429768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457200" y="4443984"/>
            <a:ext cx="265176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57200" y="4443984"/>
            <a:ext cx="265176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성공?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3108960" y="4663440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419856" y="4581144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59" name="Text 57"/>
          <p:cNvSpPr/>
          <p:nvPr/>
        </p:nvSpPr>
        <p:spPr>
          <a:xfrm>
            <a:off x="3145536" y="448056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60" name="Shape 58"/>
          <p:cNvSpPr/>
          <p:nvPr/>
        </p:nvSpPr>
        <p:spPr>
          <a:xfrm>
            <a:off x="3611880" y="4489704"/>
            <a:ext cx="2286000" cy="310896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611880" y="4489704"/>
            <a:ext cx="228600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완료 팝업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재부팅 안내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783080" y="4882896"/>
            <a:ext cx="0" cy="11887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700784" y="485546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64" name="Text 62"/>
          <p:cNvSpPr/>
          <p:nvPr/>
        </p:nvSpPr>
        <p:spPr>
          <a:xfrm>
            <a:off x="1874521" y="4852955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65" name="Shape 63"/>
          <p:cNvSpPr/>
          <p:nvPr/>
        </p:nvSpPr>
        <p:spPr>
          <a:xfrm>
            <a:off x="457200" y="5001768"/>
            <a:ext cx="2651760" cy="310896"/>
          </a:xfrm>
          <a:prstGeom prst="flowChartTerminator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457200" y="5001768"/>
            <a:ext cx="265176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실패 팝업 / 기존 펌웨어 유지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[FACTORY] ──(USB+버튼)──► [FW_UPDATE] ──(완료)──► [FACTORY] + 재부팅 안내  │  ⚠ 상세 USB 프로토콜·CMD 구조 TBD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6492240" y="224485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492240" y="224485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6492240" y="224485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73" name="Text 71"/>
          <p:cNvSpPr/>
          <p:nvPr/>
        </p:nvSpPr>
        <p:spPr>
          <a:xfrm>
            <a:off x="6537960" y="254660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USB 연결 상태 실시간 감지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.bin 파일 존재 및 버전 정보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확인/취소 팝업 제어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업데이트 진행 프로그레스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완료/실패 결과 팝업</a:t>
            </a:r>
            <a:endParaRPr lang="en-US" sz="780" dirty="0"/>
          </a:p>
        </p:txBody>
      </p:sp>
      <p:sp>
        <p:nvSpPr>
          <p:cNvPr id="74" name="Shape 72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USB 통신 UART로 파일 수신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IAP(In-Application Programming) 플래시 기록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부트로더 통해 새 펌웨어로 점프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성공/실패 결과 GUI에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※ 상세 프로토콜 TBD</a:t>
            </a:r>
            <a:endParaRPr lang="en-US" sz="780" dirty="0"/>
          </a:p>
        </p:txBody>
      </p:sp>
      <p:sp>
        <p:nvSpPr>
          <p:cNvPr id="78" name="Shape 76"/>
          <p:cNvSpPr/>
          <p:nvPr/>
        </p:nvSpPr>
        <p:spPr>
          <a:xfrm rot="16200000">
            <a:off x="7772400" y="3973918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 rot="16200000">
            <a:off x="8010144" y="3840480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FB-15  주파수 </a:t>
            </a:r>
            <a:r>
              <a:rPr lang="en-US" sz="1800" b="1" dirty="0" err="1">
                <a:solidFill>
                  <a:srgbClr val="FFFFFF"/>
                </a:solidFill>
              </a:rPr>
              <a:t>오토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캘리브레이션</a:t>
            </a:r>
            <a:r>
              <a:rPr lang="en-US" sz="1800" b="1" dirty="0">
                <a:solidFill>
                  <a:srgbClr val="FFFFFF"/>
                </a:solidFill>
              </a:rPr>
              <a:t>   Todo </a:t>
            </a:r>
            <a:r>
              <a:rPr lang="ko-KR" altLang="en-US" sz="1800" b="1" dirty="0">
                <a:solidFill>
                  <a:srgbClr val="FFFFFF"/>
                </a:solidFill>
              </a:rPr>
              <a:t>예시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엔지니어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F-15  |  모드: Factory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Factory 화면에서 오토 캘리브 버튼 터치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65760" y="1078992"/>
            <a:ext cx="2743200" cy="329184"/>
          </a:xfrm>
          <a:prstGeom prst="flowChartTerminator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078992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오토 캘리브 버튼 터치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37360" y="1408176"/>
            <a:ext cx="0" cy="146304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55064" y="140817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65760" y="1554480"/>
            <a:ext cx="2743200" cy="329184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554480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6MHz 채널 스캔 시작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5,700kHz → 6,300kHz (1kHz 순차)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737360" y="1883664"/>
            <a:ext cx="0" cy="146304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655064" y="188366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365760" y="2029968"/>
            <a:ext cx="2743200" cy="329184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029968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각 주파수에서 ADC 측정·수집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(목표 ADC 범위 탐색)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737360" y="2359152"/>
            <a:ext cx="0" cy="146304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55064" y="235915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365760" y="2505456"/>
            <a:ext cx="2743200" cy="329184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2505456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19MHz 채널 동일 방식 스캔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18,050kHz → 19,950kHz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737360" y="2834640"/>
            <a:ext cx="0" cy="146304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655064" y="28346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365760" y="2980944"/>
            <a:ext cx="2743200" cy="329184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2980944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FRA / FRB 자동 갱신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스캔 결과 화면 표시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737360" y="3310128"/>
            <a:ext cx="0" cy="146304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55064" y="331012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365760" y="3456432"/>
            <a:ext cx="2743200" cy="45720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3456432"/>
            <a:ext cx="2743200" cy="45720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엔지니어 저장 선택?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108960" y="3685032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19856" y="3602736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3145536" y="3502152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저장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611880" y="3511296"/>
            <a:ext cx="2560320" cy="329184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11880" y="3511296"/>
            <a:ext cx="256032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NVM 적용 (FB-11 동일 경로)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737360" y="3913632"/>
            <a:ext cx="0" cy="13716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55064" y="390448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1783080" y="394106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취소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365760" y="4050792"/>
            <a:ext cx="2743200" cy="329184"/>
          </a:xfrm>
          <a:prstGeom prst="flowChartTerminator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4050792"/>
            <a:ext cx="27432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이전 값 유지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400800" y="1078992"/>
            <a:ext cx="5486400" cy="274320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92240" y="112471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67E22"/>
                </a:solidFill>
              </a:rPr>
              <a:t>스캔 범위 / 주의사항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492240" y="1444752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6MHz 채널: ±5% → 5.7~6.3MHz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492240" y="1682496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1kHz 단위 순차 (총 601 step)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6492240" y="1920240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19MHz 채널: ±5% → 18.05~19.95MHz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6492240" y="2157984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1kHz 단위 순차 (총 1,901 step)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6492240" y="2395728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6492240" y="2633472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목표 ADC 기준값: TBD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6492240" y="2871216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(시제품 계측 후 확정)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6492240" y="3108960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6492240" y="3346704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⚠ FB-15 상세 프로토콜은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6492240" y="3584448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 시제품 이후 별도 정의 예정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[FACTORY] ──(오토 버튼)──► [AUTO_CALIB] ──(완료)──► [FACTORY]  │  에러: 목표 ADC 범위 탐색 실패 → 실패 팝업 / 수동 캘리브 안내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스캔 진행 상태 화면 표시 (채널별·진행률)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각 주파수에서 ADC 수치 실시간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탐색 완료 후 결과(FRA/FRB)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저장/취소 선택 UI (상세 TBD)</a:t>
            </a:r>
            <a:endParaRPr lang="en-US" sz="780" dirty="0"/>
          </a:p>
        </p:txBody>
      </p:sp>
      <p:sp>
        <p:nvSpPr>
          <p:cNvPr id="60" name="Shape 58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GUI 명령에 따라 각 주파수 순차 적용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주파수별 ADC 측정값 GUI에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저장 확정 시 FRA/FRB NVM 기록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(상세 스캔 알고리즘 TBD)</a:t>
            </a:r>
            <a:endParaRPr lang="en-US" sz="780" dirty="0"/>
          </a:p>
        </p:txBody>
      </p:sp>
      <p:sp>
        <p:nvSpPr>
          <p:cNvPr id="64" name="Shape 62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943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10972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Function Block 목록  (FB-01 ~ FB-15)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56032" y="685800"/>
            <a:ext cx="11649456" cy="3383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1323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FB ID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1234440" y="713232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FSD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057400" y="713232"/>
            <a:ext cx="571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기능명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7863840" y="7132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모드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9875520" y="7132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주체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56032" y="10698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11064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1064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FB-01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1234440" y="10698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057400" y="10698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장비 부팅 및 초기화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909560" y="11201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909560" y="11201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Initialize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9875520" y="10698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14127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0040" y="14493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" y="14493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FB-02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234440" y="14127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057400" y="14127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통신 오류 감지 및 복구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909560" y="14630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909560" y="14630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공통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9875520" y="14127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56032" y="17556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" y="17922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17922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FB-03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1234440" y="17556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F-03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057400" y="17556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프로토콜 버전 검증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909560" y="18059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09560" y="18059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공통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9875520" y="17556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56032" y="20985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" y="21351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" y="21351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FB-04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1234440" y="20985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F-04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2057400" y="20985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시술 파라미터 설정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909560" y="21488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909560" y="21488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9875520" y="20985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시술자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256032" y="24414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20040" y="24780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0040" y="24780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FB-05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1234440" y="24414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F-05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2057400" y="24414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시술 시작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7909560" y="24917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909560" y="24917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9875520" y="24414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시술자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256032" y="27843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20040" y="28209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" y="28209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FB-06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1234440" y="27843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F-06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2057400" y="27843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시술 중 상태 모니터링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7909560" y="28346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909560" y="28346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9875520" y="27843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256032" y="31272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20040" y="31638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20040" y="31638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FB-07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1234440" y="31272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F-07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2057400" y="31272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피부 미접촉 감지 및 일시정지</a:t>
            </a:r>
            <a:endParaRPr lang="en-US" sz="1000" dirty="0"/>
          </a:p>
        </p:txBody>
      </p:sp>
      <p:sp>
        <p:nvSpPr>
          <p:cNvPr id="63" name="Shape 61"/>
          <p:cNvSpPr/>
          <p:nvPr/>
        </p:nvSpPr>
        <p:spPr>
          <a:xfrm>
            <a:off x="7909560" y="31775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909560" y="31775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9875520" y="31272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256032" y="34701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20040" y="35067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20040" y="35067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FB-08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1234440" y="34701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F-08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2057400" y="34701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핸드피스 탈거 감지 및 강제 정지</a:t>
            </a:r>
            <a:endParaRPr lang="en-US" sz="1000" dirty="0"/>
          </a:p>
        </p:txBody>
      </p:sp>
      <p:sp>
        <p:nvSpPr>
          <p:cNvPr id="71" name="Shape 69"/>
          <p:cNvSpPr/>
          <p:nvPr/>
        </p:nvSpPr>
        <p:spPr>
          <a:xfrm>
            <a:off x="7909560" y="35204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7909560" y="35204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9875520" y="34701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시스템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256032" y="38130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320040" y="38496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320040" y="38496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FB-09</a:t>
            </a:r>
            <a:endParaRPr lang="en-US" sz="850" dirty="0"/>
          </a:p>
        </p:txBody>
      </p:sp>
      <p:sp>
        <p:nvSpPr>
          <p:cNvPr id="77" name="Text 75"/>
          <p:cNvSpPr/>
          <p:nvPr/>
        </p:nvSpPr>
        <p:spPr>
          <a:xfrm>
            <a:off x="1234440" y="38130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F-09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2057400" y="38130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시술 종료</a:t>
            </a:r>
            <a:endParaRPr lang="en-US" sz="1000" dirty="0"/>
          </a:p>
        </p:txBody>
      </p:sp>
      <p:sp>
        <p:nvSpPr>
          <p:cNvPr id="79" name="Shape 77"/>
          <p:cNvSpPr/>
          <p:nvPr/>
        </p:nvSpPr>
        <p:spPr>
          <a:xfrm>
            <a:off x="7909560" y="38633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7909560" y="38633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Normal</a:t>
            </a:r>
            <a:endParaRPr lang="en-US" sz="850" dirty="0"/>
          </a:p>
        </p:txBody>
      </p:sp>
      <p:sp>
        <p:nvSpPr>
          <p:cNvPr id="81" name="Text 79"/>
          <p:cNvSpPr/>
          <p:nvPr/>
        </p:nvSpPr>
        <p:spPr>
          <a:xfrm>
            <a:off x="9875520" y="38130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시술자/시스템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256032" y="41559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320040" y="41925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320040" y="41925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FB-10</a:t>
            </a:r>
            <a:endParaRPr lang="en-US" sz="850" dirty="0"/>
          </a:p>
        </p:txBody>
      </p:sp>
      <p:sp>
        <p:nvSpPr>
          <p:cNvPr id="85" name="Text 83"/>
          <p:cNvSpPr/>
          <p:nvPr/>
        </p:nvSpPr>
        <p:spPr>
          <a:xfrm>
            <a:off x="1234440" y="41559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F-10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2057400" y="41559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Factory 모드 접근 통제</a:t>
            </a:r>
            <a:endParaRPr lang="en-US" sz="1000" dirty="0"/>
          </a:p>
        </p:txBody>
      </p:sp>
      <p:sp>
        <p:nvSpPr>
          <p:cNvPr id="87" name="Shape 85"/>
          <p:cNvSpPr/>
          <p:nvPr/>
        </p:nvSpPr>
        <p:spPr>
          <a:xfrm>
            <a:off x="7909560" y="42062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7909560" y="42062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89" name="Text 87"/>
          <p:cNvSpPr/>
          <p:nvPr/>
        </p:nvSpPr>
        <p:spPr>
          <a:xfrm>
            <a:off x="9875520" y="41559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  <p:sp>
        <p:nvSpPr>
          <p:cNvPr id="90" name="Shape 88"/>
          <p:cNvSpPr/>
          <p:nvPr/>
        </p:nvSpPr>
        <p:spPr>
          <a:xfrm>
            <a:off x="256032" y="44988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320040" y="45354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320040" y="45354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FB-11</a:t>
            </a:r>
            <a:endParaRPr lang="en-US" sz="850" dirty="0"/>
          </a:p>
        </p:txBody>
      </p:sp>
      <p:sp>
        <p:nvSpPr>
          <p:cNvPr id="93" name="Text 91"/>
          <p:cNvSpPr/>
          <p:nvPr/>
        </p:nvSpPr>
        <p:spPr>
          <a:xfrm>
            <a:off x="1234440" y="44988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F-11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2057400" y="44988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주파수 캘리브레이션</a:t>
            </a:r>
            <a:endParaRPr lang="en-US" sz="1000" dirty="0"/>
          </a:p>
        </p:txBody>
      </p:sp>
      <p:sp>
        <p:nvSpPr>
          <p:cNvPr id="95" name="Shape 93"/>
          <p:cNvSpPr/>
          <p:nvPr/>
        </p:nvSpPr>
        <p:spPr>
          <a:xfrm>
            <a:off x="7909560" y="45491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7909560" y="45491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97" name="Text 95"/>
          <p:cNvSpPr/>
          <p:nvPr/>
        </p:nvSpPr>
        <p:spPr>
          <a:xfrm>
            <a:off x="9875520" y="44988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  <p:sp>
        <p:nvSpPr>
          <p:cNvPr id="98" name="Shape 96"/>
          <p:cNvSpPr/>
          <p:nvPr/>
        </p:nvSpPr>
        <p:spPr>
          <a:xfrm>
            <a:off x="256032" y="48417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320040" y="48783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320040" y="48783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FB-12</a:t>
            </a:r>
            <a:endParaRPr lang="en-US" sz="850" dirty="0"/>
          </a:p>
        </p:txBody>
      </p:sp>
      <p:sp>
        <p:nvSpPr>
          <p:cNvPr id="101" name="Text 99"/>
          <p:cNvSpPr/>
          <p:nvPr/>
        </p:nvSpPr>
        <p:spPr>
          <a:xfrm>
            <a:off x="1234440" y="48417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F-12</a:t>
            </a:r>
            <a:endParaRPr lang="en-US" sz="900" dirty="0"/>
          </a:p>
        </p:txBody>
      </p:sp>
      <p:sp>
        <p:nvSpPr>
          <p:cNvPr id="102" name="Text 100"/>
          <p:cNvSpPr/>
          <p:nvPr/>
        </p:nvSpPr>
        <p:spPr>
          <a:xfrm>
            <a:off x="2057400" y="48417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출력 오프셋 캘리브레이션</a:t>
            </a:r>
            <a:endParaRPr lang="en-US" sz="1000" dirty="0"/>
          </a:p>
        </p:txBody>
      </p:sp>
      <p:sp>
        <p:nvSpPr>
          <p:cNvPr id="103" name="Shape 101"/>
          <p:cNvSpPr/>
          <p:nvPr/>
        </p:nvSpPr>
        <p:spPr>
          <a:xfrm>
            <a:off x="7909560" y="48920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04" name="Text 102"/>
          <p:cNvSpPr/>
          <p:nvPr/>
        </p:nvSpPr>
        <p:spPr>
          <a:xfrm>
            <a:off x="7909560" y="48920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105" name="Text 103"/>
          <p:cNvSpPr/>
          <p:nvPr/>
        </p:nvSpPr>
        <p:spPr>
          <a:xfrm>
            <a:off x="9875520" y="48417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  <p:sp>
        <p:nvSpPr>
          <p:cNvPr id="106" name="Shape 104"/>
          <p:cNvSpPr/>
          <p:nvPr/>
        </p:nvSpPr>
        <p:spPr>
          <a:xfrm>
            <a:off x="256032" y="51846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20040" y="52212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08" name="Text 106"/>
          <p:cNvSpPr/>
          <p:nvPr/>
        </p:nvSpPr>
        <p:spPr>
          <a:xfrm>
            <a:off x="320040" y="52212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FB-13</a:t>
            </a:r>
            <a:endParaRPr lang="en-US" sz="850" dirty="0"/>
          </a:p>
        </p:txBody>
      </p:sp>
      <p:sp>
        <p:nvSpPr>
          <p:cNvPr id="109" name="Text 107"/>
          <p:cNvSpPr/>
          <p:nvPr/>
        </p:nvSpPr>
        <p:spPr>
          <a:xfrm>
            <a:off x="1234440" y="51846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F-13</a:t>
            </a:r>
            <a:endParaRPr lang="en-US" sz="900" dirty="0"/>
          </a:p>
        </p:txBody>
      </p:sp>
      <p:sp>
        <p:nvSpPr>
          <p:cNvPr id="110" name="Text 108"/>
          <p:cNvSpPr/>
          <p:nvPr/>
        </p:nvSpPr>
        <p:spPr>
          <a:xfrm>
            <a:off x="2057400" y="51846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ADC 실시간 모니터링</a:t>
            </a:r>
            <a:endParaRPr lang="en-US" sz="1000" dirty="0"/>
          </a:p>
        </p:txBody>
      </p:sp>
      <p:sp>
        <p:nvSpPr>
          <p:cNvPr id="111" name="Shape 109"/>
          <p:cNvSpPr/>
          <p:nvPr/>
        </p:nvSpPr>
        <p:spPr>
          <a:xfrm>
            <a:off x="7909560" y="52349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12" name="Text 110"/>
          <p:cNvSpPr/>
          <p:nvPr/>
        </p:nvSpPr>
        <p:spPr>
          <a:xfrm>
            <a:off x="7909560" y="52349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113" name="Text 111"/>
          <p:cNvSpPr/>
          <p:nvPr/>
        </p:nvSpPr>
        <p:spPr>
          <a:xfrm>
            <a:off x="9875520" y="51846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  <p:sp>
        <p:nvSpPr>
          <p:cNvPr id="114" name="Shape 112"/>
          <p:cNvSpPr/>
          <p:nvPr/>
        </p:nvSpPr>
        <p:spPr>
          <a:xfrm>
            <a:off x="256032" y="5527548"/>
            <a:ext cx="11649456" cy="329184"/>
          </a:xfrm>
          <a:prstGeom prst="rect">
            <a:avLst/>
          </a:prstGeom>
          <a:solidFill>
            <a:srgbClr val="EEF2FB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320040" y="55641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16" name="Text 114"/>
          <p:cNvSpPr/>
          <p:nvPr/>
        </p:nvSpPr>
        <p:spPr>
          <a:xfrm>
            <a:off x="320040" y="55641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FB-14</a:t>
            </a:r>
            <a:endParaRPr lang="en-US" sz="850" dirty="0"/>
          </a:p>
        </p:txBody>
      </p:sp>
      <p:sp>
        <p:nvSpPr>
          <p:cNvPr id="117" name="Text 115"/>
          <p:cNvSpPr/>
          <p:nvPr/>
        </p:nvSpPr>
        <p:spPr>
          <a:xfrm>
            <a:off x="1234440" y="55275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F-14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2057400" y="55275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F/W Update Todo</a:t>
            </a:r>
            <a:endParaRPr lang="en-US" sz="1000" dirty="0"/>
          </a:p>
        </p:txBody>
      </p:sp>
      <p:sp>
        <p:nvSpPr>
          <p:cNvPr id="119" name="Shape 117"/>
          <p:cNvSpPr/>
          <p:nvPr/>
        </p:nvSpPr>
        <p:spPr>
          <a:xfrm>
            <a:off x="7909560" y="55778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20" name="Text 118"/>
          <p:cNvSpPr/>
          <p:nvPr/>
        </p:nvSpPr>
        <p:spPr>
          <a:xfrm>
            <a:off x="7909560" y="55778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121" name="Text 119"/>
          <p:cNvSpPr/>
          <p:nvPr/>
        </p:nvSpPr>
        <p:spPr>
          <a:xfrm>
            <a:off x="9875520" y="55275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  <p:sp>
        <p:nvSpPr>
          <p:cNvPr id="122" name="Shape 120"/>
          <p:cNvSpPr/>
          <p:nvPr/>
        </p:nvSpPr>
        <p:spPr>
          <a:xfrm>
            <a:off x="256032" y="5870448"/>
            <a:ext cx="11649456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320040" y="5907024"/>
            <a:ext cx="749808" cy="237744"/>
          </a:xfrm>
          <a:prstGeom prst="roundRect">
            <a:avLst>
              <a:gd name="adj" fmla="val 19231"/>
            </a:avLst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24" name="Text 122"/>
          <p:cNvSpPr/>
          <p:nvPr/>
        </p:nvSpPr>
        <p:spPr>
          <a:xfrm>
            <a:off x="320040" y="590702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FB-15</a:t>
            </a:r>
            <a:endParaRPr lang="en-US" sz="850" dirty="0"/>
          </a:p>
        </p:txBody>
      </p:sp>
      <p:sp>
        <p:nvSpPr>
          <p:cNvPr id="125" name="Text 123"/>
          <p:cNvSpPr/>
          <p:nvPr/>
        </p:nvSpPr>
        <p:spPr>
          <a:xfrm>
            <a:off x="1234440" y="5870448"/>
            <a:ext cx="777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</a:rPr>
              <a:t>F-15</a:t>
            </a:r>
            <a:endParaRPr lang="en-US" sz="900" dirty="0"/>
          </a:p>
        </p:txBody>
      </p:sp>
      <p:sp>
        <p:nvSpPr>
          <p:cNvPr id="126" name="Text 124"/>
          <p:cNvSpPr/>
          <p:nvPr/>
        </p:nvSpPr>
        <p:spPr>
          <a:xfrm>
            <a:off x="2057400" y="5870448"/>
            <a:ext cx="5715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주파수 </a:t>
            </a:r>
            <a:r>
              <a:rPr lang="en-US" sz="1000" b="1" dirty="0" err="1">
                <a:solidFill>
                  <a:srgbClr val="1E293B"/>
                </a:solidFill>
              </a:rPr>
              <a:t>오토</a:t>
            </a:r>
            <a:r>
              <a:rPr lang="en-US" sz="1000" b="1" dirty="0">
                <a:solidFill>
                  <a:srgbClr val="1E293B"/>
                </a:solidFill>
              </a:rPr>
              <a:t> </a:t>
            </a:r>
            <a:r>
              <a:rPr lang="en-US" sz="1000" b="1" dirty="0" err="1">
                <a:solidFill>
                  <a:srgbClr val="1E293B"/>
                </a:solidFill>
              </a:rPr>
              <a:t>캘리브레이션</a:t>
            </a:r>
            <a:r>
              <a:rPr lang="en-US" sz="1000" b="1">
                <a:solidFill>
                  <a:srgbClr val="1E293B"/>
                </a:solidFill>
              </a:rPr>
              <a:t> Todo</a:t>
            </a:r>
            <a:endParaRPr lang="en-US" sz="1000" dirty="0"/>
          </a:p>
        </p:txBody>
      </p:sp>
      <p:sp>
        <p:nvSpPr>
          <p:cNvPr id="127" name="Shape 125"/>
          <p:cNvSpPr/>
          <p:nvPr/>
        </p:nvSpPr>
        <p:spPr>
          <a:xfrm>
            <a:off x="7909560" y="5920740"/>
            <a:ext cx="1508760" cy="228600"/>
          </a:xfrm>
          <a:prstGeom prst="roundRect">
            <a:avLst>
              <a:gd name="adj" fmla="val 24000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28" name="Text 126"/>
          <p:cNvSpPr/>
          <p:nvPr/>
        </p:nvSpPr>
        <p:spPr>
          <a:xfrm>
            <a:off x="7909560" y="592074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Factory</a:t>
            </a:r>
            <a:endParaRPr lang="en-US" sz="850" dirty="0"/>
          </a:p>
        </p:txBody>
      </p:sp>
      <p:sp>
        <p:nvSpPr>
          <p:cNvPr id="129" name="Text 127"/>
          <p:cNvSpPr/>
          <p:nvPr/>
        </p:nvSpPr>
        <p:spPr>
          <a:xfrm>
            <a:off x="9875520" y="587044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엔지니어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FB-01  장비 부팅 및 초기화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F-01  |  모드: Initialize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전원 ON (물리 버튼) → OS 부팅 완료 → GUI 소프트웨어 초기화 완료 직후 자동 1회 실행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65760" y="1078992"/>
            <a:ext cx="2651760" cy="347472"/>
          </a:xfrm>
          <a:prstGeom prst="flowChartTerminator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07899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전원 ON → SCR-01 Booting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69164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0934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65760" y="1609344"/>
            <a:ext cx="265176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609344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SCR-02 Loading (0%)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G 패킷 생성·전송 (CMD=0x47)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69164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60934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365760" y="2139696"/>
            <a:ext cx="265176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9696"/>
            <a:ext cx="265176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100ms 내 응답?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737360" y="267004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1691640" y="26426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09344" y="26791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3017520" y="2391156"/>
            <a:ext cx="36576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28816" y="2308860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3054096" y="218541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6720840" y="2139696"/>
            <a:ext cx="1920240" cy="347472"/>
          </a:xfrm>
          <a:prstGeom prst="flowChartProcess">
            <a:avLst/>
          </a:prstGeom>
          <a:solidFill>
            <a:srgbClr val="FFE5E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20840" y="2139696"/>
            <a:ext cx="192024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74C3C"/>
                </a:solidFill>
              </a:rPr>
              <a:t>재전송 카운터 +1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680960" y="2487168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598664" y="250545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6720840" y="2651760"/>
            <a:ext cx="192024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720840" y="2651760"/>
            <a:ext cx="192024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카운터 &lt; 3?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8686800" y="277063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27AE60"/>
                </a:solidFill>
              </a:rPr>
              <a:t>YES →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8659368" y="294436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A7BD5"/>
                </a:solidFill>
              </a:rPr>
              <a:t>G 재전송 (동일 SEQ)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7680960" y="3127248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98664" y="314553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7726680" y="3163824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74C3C"/>
                </a:solidFill>
              </a:rPr>
              <a:t>NO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6720840" y="3328416"/>
            <a:ext cx="192024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720840" y="3328416"/>
            <a:ext cx="192024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POP-03 팝업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전체 비활성화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65760" y="2825496"/>
            <a:ext cx="2651760" cy="347472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5760" y="2825496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I 패킷 파싱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FWVer·HType·ProdDate 저장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691640" y="31729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09344" y="32095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2" name="Shape 40"/>
          <p:cNvSpPr/>
          <p:nvPr/>
        </p:nvSpPr>
        <p:spPr>
          <a:xfrm>
            <a:off x="365760" y="3355848"/>
            <a:ext cx="265176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5760" y="3355848"/>
            <a:ext cx="265176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HType == 0x00?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1737360" y="388620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1691640" y="38587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609344" y="38953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7" name="Shape 45"/>
          <p:cNvSpPr/>
          <p:nvPr/>
        </p:nvSpPr>
        <p:spPr>
          <a:xfrm>
            <a:off x="3017520" y="3607308"/>
            <a:ext cx="109728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968496" y="352501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3054096" y="342900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4160520" y="3419856"/>
            <a:ext cx="219456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160520" y="3419856"/>
            <a:ext cx="21945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Off-line Error 팝업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365760" y="4041648"/>
            <a:ext cx="2651760" cy="347472"/>
          </a:xfrm>
          <a:prstGeom prst="flowChartTerminator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4041648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로딩바 100% → HOME-01 전환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[BOOT] ──(OS완료)──► [INIT] ──(I수신성공)──► [HOME]  │  (3회실패) ──► [ERROR] POP-03  │  ⚠ G패킷은 부팅 시 1회만 전송. CS: Sum(VER+SEQ+CMD+DATA) % 256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G 패킷 자동 전송 (1회만)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타임아웃 100ms / 재전송 최대 3회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I 패킷 파싱 → FWVer·HType·ProdDate 저장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HType=0x00 → Off-line Error 처리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3회 실패 → POP-03 팝업 / 전체 비활성화</a:t>
            </a:r>
            <a:endParaRPr lang="en-US" sz="780" dirty="0"/>
          </a:p>
        </p:txBody>
      </p:sp>
      <p:sp>
        <p:nvSpPr>
          <p:cNvPr id="61" name="Shape 59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G 수신 후 10ms 이내 I 패킷 응답 보장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FWVer Major·Minor / HType / ProdDate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VER·SEQ 에코 포함 필수</a:t>
            </a:r>
            <a:endParaRPr lang="en-US" sz="780" dirty="0"/>
          </a:p>
        </p:txBody>
      </p:sp>
      <p:sp>
        <p:nvSpPr>
          <p:cNvPr id="65" name="Shape 63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FB-02  통신 오류 감지 및 복구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F-02  |  모드: 공통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패킷 전송 후 100ms 이내 응답 없음 (Normal) / 200ms 이내 응답 없음 (Factory)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1078992"/>
            <a:ext cx="265176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7899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패킷 전송 1차 (SEQ=N)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8308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0078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457200" y="1609344"/>
            <a:ext cx="265176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609344"/>
            <a:ext cx="265176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100/200ms 내 응답?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108960" y="1847088"/>
            <a:ext cx="13716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34256" y="176479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3154680" y="165506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4526280" y="1673352"/>
            <a:ext cx="155448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26280" y="1673352"/>
            <a:ext cx="15544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정상 처리 계속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828800" y="211226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783080" y="2084832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700784" y="212140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457200" y="2267712"/>
            <a:ext cx="2651760" cy="347472"/>
          </a:xfrm>
          <a:prstGeom prst="flowChartProcess">
            <a:avLst/>
          </a:prstGeom>
          <a:solidFill>
            <a:srgbClr val="FFE5E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26771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재전송 2차 (SEQ=N 동일)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783080" y="261518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00784" y="265176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457200" y="2798064"/>
            <a:ext cx="265176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2798064"/>
            <a:ext cx="265176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응답 내 응답?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108960" y="3035808"/>
            <a:ext cx="13716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34256" y="295351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3154680" y="284378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4526280" y="2862072"/>
            <a:ext cx="155448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26280" y="2862072"/>
            <a:ext cx="15544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정상 처리 재개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828800" y="330098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1783080" y="3273552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700784" y="331012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7" name="Shape 35"/>
          <p:cNvSpPr/>
          <p:nvPr/>
        </p:nvSpPr>
        <p:spPr>
          <a:xfrm>
            <a:off x="457200" y="3456432"/>
            <a:ext cx="2651760" cy="347472"/>
          </a:xfrm>
          <a:prstGeom prst="flowChartProcess">
            <a:avLst/>
          </a:prstGeom>
          <a:solidFill>
            <a:srgbClr val="FFE5E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" y="345643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재전송 3차 (SEQ=N 동일)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783080" y="380390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700784" y="384048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457200" y="3986784"/>
            <a:ext cx="2651760" cy="475488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3986784"/>
            <a:ext cx="2651760" cy="47548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응답 내 응답?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108960" y="4224528"/>
            <a:ext cx="13716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334256" y="414223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3154680" y="403250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4526280" y="4050792"/>
            <a:ext cx="155448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526280" y="4050792"/>
            <a:ext cx="15544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정상 처리 재개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1828800" y="4489704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1783080" y="4462272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700784" y="449884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51" name="Shape 49"/>
          <p:cNvSpPr/>
          <p:nvPr/>
        </p:nvSpPr>
        <p:spPr>
          <a:xfrm>
            <a:off x="457200" y="4645152"/>
            <a:ext cx="265176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464515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GUI 자체 ST=0x04 생성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출력 강제 정지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783080" y="499262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700784" y="502920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457200" y="5175504"/>
            <a:ext cx="265176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57200" y="5175504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POP-03 팝업: COMMUNICATION ERROR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모든 버튼 비활성화 / 재부팅 안내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5943600" y="1078992"/>
            <a:ext cx="5943600" cy="2926080"/>
          </a:xfrm>
          <a:prstGeom prst="rect">
            <a:avLst/>
          </a:prstGeom>
          <a:solidFill>
            <a:srgbClr val="FFF3E8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035040" y="1124712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67E22"/>
                </a:solidFill>
              </a:rPr>
              <a:t>⚠ 개발 주의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6053328" y="1463040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• Normal 최대 누적: 3×100ms = 300ms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6053328" y="1728216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• Factory: 3×200ms = 600ms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6053328" y="1993392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• 1~2회 실패: 화면 변화 없음 (의도된 동작)</a:t>
            </a:r>
            <a:endParaRPr lang="en-US" sz="850" dirty="0"/>
          </a:p>
        </p:txBody>
      </p:sp>
      <p:sp>
        <p:nvSpPr>
          <p:cNvPr id="62" name="Text 60"/>
          <p:cNvSpPr/>
          <p:nvPr/>
        </p:nvSpPr>
        <p:spPr>
          <a:xfrm>
            <a:off x="6053328" y="2258568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• ST=0x04는 MCU가 전송하지 않음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6053328" y="2523744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→ GUI 자체 판단 상태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6053328" y="2788920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6053328" y="3054096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67E22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66" name="Text 64"/>
          <p:cNvSpPr/>
          <p:nvPr/>
        </p:nvSpPr>
        <p:spPr>
          <a:xfrm>
            <a:off x="6053328" y="3319272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A7BD5"/>
                </a:solidFill>
              </a:rPr>
              <a:t>[RUNNING/FACTORY]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6053328" y="3584448"/>
            <a:ext cx="5669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  ──(3회 타임아웃)──► [ERROR] POP-03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70" name="Text 68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[RUNNING/FACTORY] ──(3회 타임아웃)──► [ERROR] POP-03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타임아웃 카운터 관리 (1~3회)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재전송 시 동일 SEQ 유지 필수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1~2회 실패: 투명 재시도 (화면 변화 없음)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3회 실패: ST=0x04 자체 생성 → POP-03</a:t>
            </a:r>
            <a:endParaRPr lang="en-US" sz="780" dirty="0"/>
          </a:p>
        </p:txBody>
      </p:sp>
      <p:sp>
        <p:nvSpPr>
          <p:cNvPr id="75" name="Shape 73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78" name="Text 76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(해당 없음 — ST=0x04는 MCU 전송값 아님)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복구 수단 없음 → 재부팅 필요</a:t>
            </a:r>
            <a:endParaRPr lang="en-US" sz="780" dirty="0"/>
          </a:p>
        </p:txBody>
      </p:sp>
      <p:sp>
        <p:nvSpPr>
          <p:cNvPr id="79" name="Shape 77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FB-03  프로토콜 버전 검증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F-03  |  모드: 공통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모든 패킷 수신 시 자동 적용 (수신 즉시 VER 필드 확인, ETX·CS 검증 통과 후)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371600" y="1078992"/>
            <a:ext cx="2743200" cy="347472"/>
          </a:xfrm>
          <a:prstGeom prst="flowChartTerminator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패킷 수신 → ETX / CS 검증 통과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6090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371600" y="1609344"/>
            <a:ext cx="274320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VER 필드 확인 (오프셋 0x02)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66090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1371600" y="2139696"/>
            <a:ext cx="274320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71600" y="2139696"/>
            <a:ext cx="274320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수신VER == 지원VER?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788920" y="267004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2743200" y="26426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660904" y="26791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4114800" y="2391156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25696" y="2308860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151376" y="221284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NO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4617720" y="2139696"/>
            <a:ext cx="2926080" cy="347472"/>
          </a:xfrm>
          <a:prstGeom prst="flowChartProcess">
            <a:avLst/>
          </a:prstGeom>
          <a:solidFill>
            <a:srgbClr val="FFE5E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17720" y="2139696"/>
            <a:ext cx="29260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MCU: CMD=0xFF 에러 응답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DATA[0x05]=수신VER / DATA[0x06]=지원VER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6080760" y="24871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98464" y="25237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4617720" y="2670048"/>
            <a:ext cx="292608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17720" y="2670048"/>
            <a:ext cx="29260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GUI: CMD=0xFF 수신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통신 즉시 중단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080760" y="3017520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98464" y="305409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4617720" y="3200400"/>
            <a:ext cx="292608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17720" y="3200400"/>
            <a:ext cx="292608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VER 불일치 에러 팝업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재부팅 안내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1371600" y="2825496"/>
            <a:ext cx="2743200" cy="347472"/>
          </a:xfrm>
          <a:prstGeom prst="flowChartTerminator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371600" y="282549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정상 처리 계속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74320" y="3931920"/>
            <a:ext cx="11612880" cy="8686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5760" y="3977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A7BD5"/>
                </a:solidFill>
              </a:rPr>
              <a:t>상태 전이 / 주의사항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365760" y="4242816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[ANY] ──(VER 불일치)──► [ERROR]  ← 자동 복구 불가, 재부팅 필요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365760" y="4462272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74151"/>
                </a:solidFill>
              </a:rPr>
              <a:t>VER 검증은 반드시 CS 검증 이후 수행. VER 필드는 CS 계산 범위에 포함됨 (오프셋 0x02)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CMD=0xFF 수신 → 통신 즉시 중단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VER 불일치 에러 팝업 표시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재부팅 안내</a:t>
            </a:r>
            <a:endParaRPr lang="en-US" sz="780" dirty="0"/>
          </a:p>
        </p:txBody>
      </p:sp>
      <p:sp>
        <p:nvSpPr>
          <p:cNvPr id="45" name="Shape 43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수신 VER ≠ 지원 VER 감지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CMD=0xFF 에러 응답 생성·전송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DATA[0x05]=수신VER / DATA[0x06]=지원VER 포함</a:t>
            </a:r>
            <a:endParaRPr lang="en-US" sz="780" dirty="0"/>
          </a:p>
        </p:txBody>
      </p:sp>
      <p:sp>
        <p:nvSpPr>
          <p:cNvPr id="49" name="Shape 47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FB-04  시술 파라미터 설정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시술자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F-04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HOME-01에서 Quick 또는 Custom 모드로 진입 후 파라미터 설정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520440" y="1078992"/>
            <a:ext cx="2377440" cy="329184"/>
          </a:xfrm>
          <a:prstGeom prst="flowChartTerminator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078992"/>
            <a:ext cx="237744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HOME-01 진입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709160" y="1408176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26864" y="142646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429000" y="1572768"/>
            <a:ext cx="2560320" cy="45720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0" y="1572768"/>
            <a:ext cx="2560320" cy="45720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모드 선택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429000" y="1801368"/>
            <a:ext cx="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280160" y="1801368"/>
            <a:ext cx="0" cy="22860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9786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960120" y="1618488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Quick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989320" y="1801368"/>
            <a:ext cx="214884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138160" y="1801368"/>
            <a:ext cx="0" cy="22860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65008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035040" y="1618488"/>
            <a:ext cx="777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9488"/>
                </a:solidFill>
              </a:rPr>
              <a:t>Custom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274320" y="2258568"/>
            <a:ext cx="5029200" cy="1664208"/>
          </a:xfrm>
          <a:prstGeom prst="rect">
            <a:avLst/>
          </a:prstGeom>
          <a:solidFill>
            <a:srgbClr val="EEF4FF"/>
          </a:solidFill>
          <a:ln w="12700">
            <a:solidFill>
              <a:srgbClr val="5B9BF5"/>
            </a:solidFill>
            <a:prstDash val="dash"/>
          </a:ln>
        </p:spPr>
      </p:sp>
      <p:sp>
        <p:nvSpPr>
          <p:cNvPr id="24" name="Text 22"/>
          <p:cNvSpPr/>
          <p:nvPr/>
        </p:nvSpPr>
        <p:spPr>
          <a:xfrm>
            <a:off x="365760" y="2276856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i="1" dirty="0">
                <a:solidFill>
                  <a:srgbClr val="3A7BD5"/>
                </a:solidFill>
              </a:rPr>
              <a:t>Quick Mode  (저장 슬롯 기반)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6537960" y="2258568"/>
            <a:ext cx="5349240" cy="1664208"/>
          </a:xfrm>
          <a:prstGeom prst="rect">
            <a:avLst/>
          </a:prstGeom>
          <a:solidFill>
            <a:srgbClr val="EDFFF8"/>
          </a:solidFill>
          <a:ln w="12700">
            <a:solidFill>
              <a:srgbClr val="0D9488"/>
            </a:solidFill>
            <a:prstDash val="dash"/>
          </a:ln>
        </p:spPr>
      </p:sp>
      <p:sp>
        <p:nvSpPr>
          <p:cNvPr id="26" name="Text 24"/>
          <p:cNvSpPr/>
          <p:nvPr/>
        </p:nvSpPr>
        <p:spPr>
          <a:xfrm>
            <a:off x="6629400" y="2276856"/>
            <a:ext cx="5166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i="1" dirty="0">
                <a:solidFill>
                  <a:srgbClr val="0D9488"/>
                </a:solidFill>
              </a:rPr>
              <a:t>Custom Mode  (즉시 설정 기반)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48640" y="2468880"/>
            <a:ext cx="2103120" cy="329184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2468880"/>
            <a:ext cx="210312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QM-01 프로그램 선택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(15개 슬롯)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600200" y="2798064"/>
            <a:ext cx="0" cy="13716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517904" y="27889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548640" y="2935224"/>
            <a:ext cx="210312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" y="2935224"/>
            <a:ext cx="210312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Single / Dual?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651760" y="3154680"/>
            <a:ext cx="32004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825496" y="3072384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2679192" y="2971800"/>
            <a:ext cx="822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Single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2999232" y="2935224"/>
            <a:ext cx="2057400" cy="329184"/>
          </a:xfrm>
          <a:prstGeom prst="flowChartProcess">
            <a:avLst/>
          </a:prstGeom>
          <a:solidFill>
            <a:srgbClr val="D6E8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999232" y="2935224"/>
            <a:ext cx="20574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QM-04-S6 / QM-04-S19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6MHz 또는 19MHz 단일 운용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1645920" y="3392424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Dual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1600200" y="3374136"/>
            <a:ext cx="0" cy="13716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517904" y="33649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548640" y="3511296"/>
            <a:ext cx="2103120" cy="329184"/>
          </a:xfrm>
          <a:prstGeom prst="flowChartProcess">
            <a:avLst/>
          </a:prstGeom>
          <a:solidFill>
            <a:srgbClr val="D6E8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48640" y="3511296"/>
            <a:ext cx="210312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QM-05-DUAL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6MHz + 19MHz 동시 운용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2651760" y="3675888"/>
            <a:ext cx="32004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825496" y="359359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2688336" y="3547872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88888"/>
                </a:solidFill>
              </a:rPr>
              <a:t>Edit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2999232" y="3511296"/>
            <a:ext cx="2057400" cy="329184"/>
          </a:xfrm>
          <a:prstGeom prst="flowChartProcess">
            <a:avLst/>
          </a:prstGeom>
          <a:solidFill>
            <a:srgbClr val="F0F0F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999232" y="3511296"/>
            <a:ext cx="205740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QM-EDIT-S6/S19/DUAL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Freq·Intensity·Mode·Time·Name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6766560" y="2468880"/>
            <a:ext cx="2194560" cy="329184"/>
          </a:xfrm>
          <a:prstGeom prst="flowChartProcess">
            <a:avLst/>
          </a:prstGeom>
          <a:solidFill>
            <a:srgbClr val="0D948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766560" y="2468880"/>
            <a:ext cx="219456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CM-01-S6 / CM-01-S19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또는 CM-01-DUAL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7863840" y="2798064"/>
            <a:ext cx="0" cy="13716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781544" y="27889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52" name="Shape 50"/>
          <p:cNvSpPr/>
          <p:nvPr/>
        </p:nvSpPr>
        <p:spPr>
          <a:xfrm>
            <a:off x="6766560" y="2935224"/>
            <a:ext cx="2194560" cy="438912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766560" y="2935224"/>
            <a:ext cx="219456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Single / Dual?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8961120" y="3154680"/>
            <a:ext cx="32004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134856" y="3072384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56" name="Text 54"/>
          <p:cNvSpPr/>
          <p:nvPr/>
        </p:nvSpPr>
        <p:spPr>
          <a:xfrm>
            <a:off x="8997696" y="2971800"/>
            <a:ext cx="822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9488"/>
                </a:solidFill>
              </a:rPr>
              <a:t>Single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9308592" y="2935224"/>
            <a:ext cx="2194560" cy="329184"/>
          </a:xfrm>
          <a:prstGeom prst="flowChartProcess">
            <a:avLst/>
          </a:prstGeom>
          <a:solidFill>
            <a:srgbClr val="D0F5EE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308592" y="2935224"/>
            <a:ext cx="219456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Freq·Intensity·Mode/Pulse·Time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직접 슬라이더 설정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7909560" y="3392424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9488"/>
                </a:solidFill>
              </a:rPr>
              <a:t>Dual</a:t>
            </a:r>
            <a:endParaRPr lang="en-US" sz="750" dirty="0"/>
          </a:p>
        </p:txBody>
      </p:sp>
      <p:sp>
        <p:nvSpPr>
          <p:cNvPr id="60" name="Shape 58"/>
          <p:cNvSpPr/>
          <p:nvPr/>
        </p:nvSpPr>
        <p:spPr>
          <a:xfrm>
            <a:off x="7863840" y="3374136"/>
            <a:ext cx="0" cy="13716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781544" y="33649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62" name="Shape 60"/>
          <p:cNvSpPr/>
          <p:nvPr/>
        </p:nvSpPr>
        <p:spPr>
          <a:xfrm>
            <a:off x="6766560" y="3511296"/>
            <a:ext cx="2194560" cy="329184"/>
          </a:xfrm>
          <a:prstGeom prst="flowChartProcess">
            <a:avLst/>
          </a:prstGeom>
          <a:solidFill>
            <a:srgbClr val="D0F5EE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766560" y="3511296"/>
            <a:ext cx="219456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Freq·IA+IB·Pulse×2·Time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</a:rPr>
              <a:t>슬라이더 듀얼 설정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8961120" y="3675888"/>
            <a:ext cx="32004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9134856" y="359359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66" name="Text 64"/>
          <p:cNvSpPr/>
          <p:nvPr/>
        </p:nvSpPr>
        <p:spPr>
          <a:xfrm>
            <a:off x="8997696" y="3547872"/>
            <a:ext cx="685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27AE60"/>
                </a:solidFill>
              </a:rPr>
              <a:t>Ready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9308592" y="3511296"/>
            <a:ext cx="2194560" cy="329184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9308592" y="3511296"/>
            <a:ext cx="219456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CM-OP-*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값 검증 후 N 패킷 CT=0x01 생성</a:t>
            </a:r>
            <a:endParaRPr lang="en-US" sz="800" dirty="0"/>
          </a:p>
        </p:txBody>
      </p:sp>
      <p:sp>
        <p:nvSpPr>
          <p:cNvPr id="69" name="Shape 67"/>
          <p:cNvSpPr/>
          <p:nvPr/>
        </p:nvSpPr>
        <p:spPr>
          <a:xfrm>
            <a:off x="274320" y="4087368"/>
            <a:ext cx="1161288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365760" y="4114800"/>
            <a:ext cx="11430000" cy="29260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AFD9"/>
                </a:solidFill>
              </a:rPr>
              <a:t>⚠ 파라미터 규격   │   Intensity: Single 0.1~1.5 / Dual 각각 0.1~1.5 합계 ≤ 3.0   │   Mode/Pulse: Cont·1:2·1:5·1:10 / Dual 1~20ms 합계 ≤ 40ms   │   Time: 슬롯별 1~10min, TM≥1   │   IB=0x00 (미선택)</a:t>
            </a:r>
            <a:endParaRPr lang="en-US" sz="750" dirty="0"/>
          </a:p>
        </p:txBody>
      </p:sp>
      <p:sp>
        <p:nvSpPr>
          <p:cNvPr id="71" name="Shape 69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[HOME] ──(Quick)──► [QM-01]──► [QM-04/QM-05] (IDLE/RUNNING)  │  [HOME] ──(Custom)──► [CM-01] ──(Ready)──► [CM-OP] (IDLE/RUNNING)  │  ⚠ Dual PA+PB 합계 ≤ 40ms, TM 0x01 이상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Quick: 슬롯 선택 → 저장 파라미터 자동 로드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Custom: 직접 슬라이더 입력 → 값 검증 후 Ready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Edit: Freq·Intensity·Mode·Time·Name 슬롯별 설정·저장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PA/PB·IA/IB Single/Dual 규칙 인코딩 필수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Start/Ready 시 N 패킷 CT=0x01 생성 → FB-05</a:t>
            </a:r>
            <a:endParaRPr lang="en-US" sz="780" dirty="0"/>
          </a:p>
        </p:txBody>
      </p:sp>
      <p:sp>
        <p:nvSpPr>
          <p:cNvPr id="78" name="Shape 76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81" name="Text 79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(파라미터 설정 자체는 GUI 전담)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Start/Ready 수신 시 파라미터 즉시 적용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초음파 출력 시작 (FB-05)</a:t>
            </a:r>
            <a:endParaRPr lang="en-US" sz="780" dirty="0"/>
          </a:p>
        </p:txBody>
      </p:sp>
      <p:sp>
        <p:nvSpPr>
          <p:cNvPr id="82" name="Shape 80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FB-05  시술 시작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시술자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F-05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사용자 Start 버튼 터치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1078992"/>
            <a:ext cx="2743200" cy="347472"/>
          </a:xfrm>
          <a:prstGeom prst="flowChartTerminator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7899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Start 버튼 터치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82880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4650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457200" y="1609344"/>
            <a:ext cx="274320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60934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N 패킷 생성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CMD=0x4E  CT=0x01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82880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4650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457200" y="2139696"/>
            <a:ext cx="2743200" cy="347472"/>
          </a:xfrm>
          <a:prstGeom prst="flowChartProcess">
            <a:avLst/>
          </a:prstGeom>
          <a:solidFill>
            <a:srgbClr val="E8F5E9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13969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UI 전환: Start→Stop 버튼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파형 애니메이션 활성화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타이머 카운트다운 시작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828800" y="2578608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46504" y="2596896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457200" y="2743200"/>
            <a:ext cx="274320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2743200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N 패킷 전송 ►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0" y="2916936"/>
            <a:ext cx="3657600" cy="0"/>
          </a:xfrm>
          <a:prstGeom prst="line">
            <a:avLst/>
          </a:prstGeom>
          <a:noFill/>
          <a:ln w="19050">
            <a:solidFill>
              <a:srgbClr val="999999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858000" y="2743200"/>
            <a:ext cx="2743200" cy="457200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0" y="2743200"/>
            <a:ext cx="27432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MCU 수신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파라미터 즉시 적용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초음파 출력 시작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828800" y="3090672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746504" y="3127248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457200" y="3273552"/>
            <a:ext cx="274320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3273552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◄ O 패킷 수신 (CMD=0xCE)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00400" y="3447288"/>
            <a:ext cx="3657600" cy="0"/>
          </a:xfrm>
          <a:prstGeom prst="line">
            <a:avLst/>
          </a:prstGeom>
          <a:noFill/>
          <a:ln w="19050">
            <a:solidFill>
              <a:srgbClr val="999999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858000" y="3474720"/>
            <a:ext cx="2743200" cy="347472"/>
          </a:xfrm>
          <a:prstGeom prst="flowChartProcess">
            <a:avLst/>
          </a:prstGeom>
          <a:solidFill>
            <a:srgbClr val="FFF3E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58000" y="3474720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O 패킷 에코+ST 반환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1828800" y="362102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746504" y="365760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457200" y="3803904"/>
            <a:ext cx="2743200" cy="347472"/>
          </a:xfrm>
          <a:prstGeom prst="flowChartTerminator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7200" y="380390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ST 확인 → FB-06 폴링 루프 진입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100ms 폴링 타이머 시작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[HOME] ──(Start 터치)──► [RUNNING]  │  ⚠ 핸드피스 미연결(HType=0x00) 상태에서는 Start 불가. 프리셋 값이 Start 시점에 모든 필드에 자동 반영됨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N 패킷 CT=0x01 생성·전송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Start→Stop 버튼 전환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파형 애니메이션 활성화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타이머 카운트다운 시작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100ms 폴링 타이머 시작 (→ FB-06)</a:t>
            </a:r>
            <a:endParaRPr lang="en-US" sz="780" dirty="0"/>
          </a:p>
        </p:txBody>
      </p:sp>
      <p:sp>
        <p:nvSpPr>
          <p:cNvPr id="44" name="Shape 42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N 패킷(CT=0x01) 수신 → 파라미터 즉시 적용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초음파 출력 시작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 패킷 에코+ST 반환</a:t>
            </a:r>
            <a:endParaRPr lang="en-US" sz="780" dirty="0"/>
          </a:p>
        </p:txBody>
      </p:sp>
      <p:sp>
        <p:nvSpPr>
          <p:cNvPr id="48" name="Shape 46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FB-06  시술 중 상태 모니터링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F-06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FB-05 Start 이후 100ms 타이머 경과마다 자동 실행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92608" y="1088136"/>
            <a:ext cx="2706624" cy="2560320"/>
          </a:xfrm>
          <a:prstGeom prst="rect">
            <a:avLst/>
          </a:prstGeom>
          <a:solidFill>
            <a:srgbClr val="F8FAFF"/>
          </a:solidFill>
          <a:ln w="12700">
            <a:solidFill>
              <a:srgbClr val="5B9BF5"/>
            </a:solidFill>
            <a:prstDash val="dash"/>
          </a:ln>
        </p:spPr>
      </p:sp>
      <p:sp>
        <p:nvSpPr>
          <p:cNvPr id="10" name="Text 8"/>
          <p:cNvSpPr/>
          <p:nvPr/>
        </p:nvSpPr>
        <p:spPr>
          <a:xfrm>
            <a:off x="411480" y="1106424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5B9BF5"/>
                </a:solidFill>
              </a:rPr>
              <a:t>100ms 폴링 루프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365760" y="1280160"/>
            <a:ext cx="2560320" cy="347472"/>
          </a:xfrm>
          <a:prstGeom prst="flowChartProcess">
            <a:avLst/>
          </a:prstGeom>
          <a:solidFill>
            <a:srgbClr val="3A7BD5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280160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100ms 경과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N 패킷 CT=0x02 생성·전송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645920" y="1627632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63624" y="164592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365760" y="1792224"/>
            <a:ext cx="256032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792224"/>
            <a:ext cx="25603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◄ O 패킷 수신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645920" y="2139696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63624" y="215798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65760" y="2304288"/>
            <a:ext cx="256032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304288"/>
            <a:ext cx="256032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ST 분기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926080" y="2555748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36976" y="247345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3429000" y="2176272"/>
            <a:ext cx="32004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27AE60"/>
                </a:solidFill>
              </a:rPr>
              <a:t>ST=0x01  Normal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3429000" y="2304288"/>
            <a:ext cx="3200400" cy="457200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29000" y="2304288"/>
            <a:ext cx="32004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폴링 계속 ↻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2926080" y="2555748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36976" y="247345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3429000" y="2743200"/>
            <a:ext cx="32004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5A623"/>
                </a:solidFill>
              </a:rPr>
              <a:t>ST=0x02  Wait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3429000" y="2871216"/>
            <a:ext cx="3200400" cy="457200"/>
          </a:xfrm>
          <a:prstGeom prst="flowChartProcess">
            <a:avLst/>
          </a:prstGeom>
          <a:solidFill>
            <a:srgbClr val="F5A623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29000" y="2871216"/>
            <a:ext cx="32004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→ FB-07 피부미접촉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(타이머 정지, 폴링 유지)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2926080" y="2555748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36976" y="247345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3429000" y="3310128"/>
            <a:ext cx="32004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67E22"/>
                </a:solidFill>
              </a:rPr>
              <a:t>ST=0x03  Off-Line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429000" y="3438144"/>
            <a:ext cx="3200400" cy="457200"/>
          </a:xfrm>
          <a:prstGeom prst="flowChartProcess">
            <a:avLst/>
          </a:prstGeom>
          <a:solidFill>
            <a:srgbClr val="E67E22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29000" y="3438144"/>
            <a:ext cx="32004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→ FB-08 핸드피스탈거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(강제 정지, 폴링 중단)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2926080" y="2555748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36976" y="2473452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3429000" y="3877056"/>
            <a:ext cx="32004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74C3C"/>
                </a:solidFill>
              </a:rPr>
              <a:t>3회 무응답 / TM=0x00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3429000" y="4005072"/>
            <a:ext cx="3200400" cy="457200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29000" y="4005072"/>
            <a:ext cx="3200400" cy="4572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무응답: → FB-02 Timeout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TM=0: → FB-09 자동 Stop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[RUNNING] ⇄ (ST=0x01 루프)  │  [RUNNING] ──(ST=0x02)──► [WAIT]  │  [RUNNING] ──(ST=0x03)──► [ERROR]  │  [RUNNING] ──(TM=0/Stop)──► [IDLE]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100ms 폴링 타이머 관리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매 폴링마다 TM 잔여분 실시간 갱신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 값 파싱 → 4종 분기 (FB-07/08/02/09)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슬라이더 변경값 다음 폴링에 반영</a:t>
            </a:r>
            <a:endParaRPr lang="en-US" sz="780" dirty="0"/>
          </a:p>
        </p:txBody>
      </p:sp>
      <p:sp>
        <p:nvSpPr>
          <p:cNvPr id="48" name="Shape 46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센서 상태 확인 → ST 결정 (0x01/0x02/0x03)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O 패킷에 에코(MODE~CT) + ST 포함 반환 필수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항상 에코 포함 응답 (에코 생략 금지)</a:t>
            </a:r>
            <a:endParaRPr lang="en-US" sz="780" dirty="0"/>
          </a:p>
        </p:txBody>
      </p:sp>
      <p:sp>
        <p:nvSpPr>
          <p:cNvPr id="52" name="Shape 50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640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FB-07  피부 미접촉 감지 및 일시정지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86800" y="6400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DFF"/>
                </a:solidFill>
              </a:rPr>
              <a:t>주체: 시스템 자동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31089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BAFD9"/>
                </a:solidFill>
              </a:rPr>
              <a:t>FSD: F-07  |  모드: Normal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1612880" cy="329184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858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🔔 트리거: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371600" y="6858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FB-06 폴링 중 O 패킷 ST=0x02 수신 (핸드피스 피부 이탈)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65760" y="1078992"/>
            <a:ext cx="2651760" cy="347472"/>
          </a:xfrm>
          <a:prstGeom prst="flowChartTerminator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078992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ST=0x02 수신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691640" y="1426464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09344" y="146304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65760" y="1609344"/>
            <a:ext cx="2651760" cy="347472"/>
          </a:xfrm>
          <a:prstGeom prst="flowChartProcess">
            <a:avLst/>
          </a:prstGeom>
          <a:solidFill>
            <a:srgbClr val="FFF3E8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609344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POP-04 팝업 즉시 표시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파형 애니메이션 정지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691640" y="195681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609344" y="199339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365760" y="2139696"/>
            <a:ext cx="2651760" cy="347472"/>
          </a:xfrm>
          <a:prstGeom prst="flowChartProcess">
            <a:avLst/>
          </a:prstGeom>
          <a:solidFill>
            <a:srgbClr val="E74C3C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9696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★ 타이머 ms 단위 정확히 보존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91640" y="2487168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09344" y="2523744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292608" y="2596896"/>
            <a:ext cx="2798064" cy="1463040"/>
          </a:xfrm>
          <a:prstGeom prst="rect">
            <a:avLst/>
          </a:prstGeom>
          <a:solidFill>
            <a:srgbClr val="F0F8FF"/>
          </a:solidFill>
          <a:ln w="12700">
            <a:solidFill>
              <a:srgbClr val="5B9BF5"/>
            </a:solidFill>
            <a:prstDash val="dash"/>
          </a:ln>
        </p:spPr>
      </p:sp>
      <p:sp>
        <p:nvSpPr>
          <p:cNvPr id="22" name="Text 20"/>
          <p:cNvSpPr/>
          <p:nvPr/>
        </p:nvSpPr>
        <p:spPr>
          <a:xfrm>
            <a:off x="411480" y="2615184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5B9BF5"/>
                </a:solidFill>
              </a:rPr>
              <a:t>폴링 100ms 계속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365760" y="2834640"/>
            <a:ext cx="2651760" cy="347472"/>
          </a:xfrm>
          <a:prstGeom prst="flowChartProcess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2834640"/>
            <a:ext cx="265176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N 패킷 CT=0x02 전송 ►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</a:rPr>
              <a:t>◄ O 패킷 수신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691640" y="3182112"/>
            <a:ext cx="0" cy="164592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609344" y="3200400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365760" y="3346704"/>
            <a:ext cx="2651760" cy="502920"/>
          </a:xfrm>
          <a:prstGeom prst="flowChartDecision">
            <a:avLst/>
          </a:prstGeom>
          <a:solidFill>
            <a:srgbClr val="FFF8E1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3346704"/>
            <a:ext cx="2651760" cy="50292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</a:rPr>
              <a:t>ST == 0x01?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411480" y="387705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5A623"/>
                </a:solidFill>
              </a:rPr>
              <a:t>NO  ↺ 반복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3017520" y="3598164"/>
            <a:ext cx="457200" cy="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28416" y="3515868"/>
            <a:ext cx="1463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▶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3054096" y="3401568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3A7BD5"/>
                </a:solidFill>
              </a:rPr>
              <a:t>YES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3520440" y="3346704"/>
            <a:ext cx="274320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520440" y="3346704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POP-04 팝업 닫기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파형 재개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92040" y="3694176"/>
            <a:ext cx="0" cy="182880"/>
          </a:xfrm>
          <a:prstGeom prst="line">
            <a:avLst/>
          </a:prstGeom>
          <a:noFill/>
          <a:ln w="19050">
            <a:solidFill>
              <a:srgbClr val="5555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730752"/>
            <a:ext cx="164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55555"/>
                </a:solidFill>
              </a:rPr>
              <a:t>▼</a:t>
            </a:r>
            <a:endParaRPr lang="en-US" sz="700" dirty="0"/>
          </a:p>
        </p:txBody>
      </p:sp>
      <p:sp>
        <p:nvSpPr>
          <p:cNvPr id="37" name="Shape 35"/>
          <p:cNvSpPr/>
          <p:nvPr/>
        </p:nvSpPr>
        <p:spPr>
          <a:xfrm>
            <a:off x="3520440" y="3877056"/>
            <a:ext cx="2743200" cy="347472"/>
          </a:xfrm>
          <a:prstGeom prst="flowChartProcess">
            <a:avLst/>
          </a:prstGeom>
          <a:solidFill>
            <a:srgbClr val="27AE60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20440" y="3877056"/>
            <a:ext cx="274320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★ 타이머 ms 보존값부터 재시작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[RUNNING] 복귀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74320" y="5897880"/>
            <a:ext cx="11612880" cy="640080"/>
          </a:xfrm>
          <a:prstGeom prst="rect">
            <a:avLst/>
          </a:prstGeom>
          <a:solidFill>
            <a:srgbClr val="E8F0FE"/>
          </a:solidFill>
          <a:ln w="12700">
            <a:solidFill>
              <a:srgbClr val="5B9BF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59436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A7BD5"/>
                </a:solidFill>
              </a:rPr>
              <a:t>상태 전이: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1554480" y="5943600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</a:rPr>
              <a:t>[RUNNING] ──(ST=0x02)──► [WAIT] ──(ST=0x01)──► [RUNNING] 자동복귀  │  ⚠ 타이머 ms 단위 보존 필수 (분 단위 절삭 금지) | Wait 중 Stop 버튼 유효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274320" y="4462272"/>
            <a:ext cx="5394960" cy="1325880"/>
          </a:xfrm>
          <a:prstGeom prst="rect">
            <a:avLst/>
          </a:prstGeom>
          <a:solidFill>
            <a:srgbClr val="E3F0FF"/>
          </a:solidFill>
          <a:ln w="15240">
            <a:solidFill>
              <a:srgbClr val="3A7BD5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solidFill>
            <a:srgbClr val="3A7BD5"/>
          </a:solidFill>
          <a:ln w="12700">
            <a:solidFill>
              <a:srgbClr val="3A7BD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🖥 GUI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32004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POP-04 팝업 즉시 표시 / 파형 정지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타이머 ms 단위로 정확히 보존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ST=0x02 중에도 폴링 100ms 주기 유지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ST=0x01 수신 시 자동 재개</a:t>
            </a:r>
            <a:endParaRPr lang="en-US" sz="780" dirty="0"/>
          </a:p>
        </p:txBody>
      </p:sp>
      <p:sp>
        <p:nvSpPr>
          <p:cNvPr id="46" name="Shape 44"/>
          <p:cNvSpPr/>
          <p:nvPr/>
        </p:nvSpPr>
        <p:spPr>
          <a:xfrm>
            <a:off x="6492240" y="4462272"/>
            <a:ext cx="5394960" cy="1325880"/>
          </a:xfrm>
          <a:prstGeom prst="rect">
            <a:avLst/>
          </a:prstGeom>
          <a:solidFill>
            <a:srgbClr val="FFF3E8"/>
          </a:solidFill>
          <a:ln w="15240">
            <a:solidFill>
              <a:srgbClr val="E67E22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492240" y="44622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⚙ MCU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537960" y="4764024"/>
            <a:ext cx="5303520" cy="98755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피부 미접촉 유지 → ST=0x02 계속 반환</a:t>
            </a:r>
            <a:endParaRPr lang="en-US" sz="780" dirty="0"/>
          </a:p>
          <a:p>
            <a:pPr marL="0" indent="0">
              <a:buNone/>
            </a:pPr>
            <a:r>
              <a:rPr lang="en-US" sz="780" dirty="0">
                <a:solidFill>
                  <a:srgbClr val="1E293B"/>
                </a:solidFill>
              </a:rPr>
              <a:t>• 피부 재접촉 감지 즉시 → ST=0x01 반환</a:t>
            </a:r>
            <a:endParaRPr lang="en-US" sz="780" dirty="0"/>
          </a:p>
        </p:txBody>
      </p:sp>
      <p:sp>
        <p:nvSpPr>
          <p:cNvPr id="50" name="Shape 48"/>
          <p:cNvSpPr/>
          <p:nvPr/>
        </p:nvSpPr>
        <p:spPr>
          <a:xfrm>
            <a:off x="5715000" y="5102352"/>
            <a:ext cx="777240" cy="0"/>
          </a:xfrm>
          <a:prstGeom prst="line">
            <a:avLst/>
          </a:prstGeom>
          <a:noFill/>
          <a:ln w="19050">
            <a:solidFill>
              <a:srgbClr val="6B72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852160" y="49926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</a:rPr>
              <a:t>◀▶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3618</Words>
  <Application>Microsoft Office PowerPoint</Application>
  <PresentationFormat>와이드스크린</PresentationFormat>
  <Paragraphs>753</Paragraphs>
  <Slides>17</Slides>
  <Notes>17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9" baseType="lpstr"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jymin</cp:lastModifiedBy>
  <cp:revision>8</cp:revision>
  <dcterms:created xsi:type="dcterms:W3CDTF">2026-05-01T09:35:40Z</dcterms:created>
  <dcterms:modified xsi:type="dcterms:W3CDTF">2026-05-01T09:45:25Z</dcterms:modified>
</cp:coreProperties>
</file>